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62" r:id="rId3"/>
    <p:sldId id="260" r:id="rId4"/>
    <p:sldId id="261" r:id="rId5"/>
    <p:sldId id="259" r:id="rId6"/>
    <p:sldId id="258" r:id="rId7"/>
    <p:sldId id="257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EF2AD-A5B5-4F14-BCC2-AA706B7CEAFF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1983E-A9B2-4ECA-B1D2-9AA8F569B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1983E-A9B2-4ECA-B1D2-9AA8F569BCE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40724E-5BF3-436D-A780-05C16F71B46E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4724218-AED6-457F-8D5A-567143670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Detection of structural ambiguity in humor by non-native English speakers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Rebecca D. </a:t>
            </a:r>
            <a:r>
              <a:rPr lang="en-US" dirty="0" err="1" smtClean="0"/>
              <a:t>Rosello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752600"/>
            <a:ext cx="617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do you make a slow horse fast?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Don’t give him any food!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657600" y="2590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SVOC </a:t>
            </a:r>
            <a:r>
              <a:rPr lang="en-US" dirty="0" err="1" smtClean="0"/>
              <a:t>vs</a:t>
            </a:r>
            <a:r>
              <a:rPr lang="en-US" dirty="0" smtClean="0"/>
              <a:t> SVO (object clause)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Humor?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5334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000" dirty="0" smtClean="0"/>
              <a:t>What we find funny, or amusing</a:t>
            </a:r>
          </a:p>
          <a:p>
            <a:pPr>
              <a:buNone/>
            </a:pPr>
            <a:endParaRPr lang="en-US" sz="3400" dirty="0" smtClean="0"/>
          </a:p>
          <a:p>
            <a:r>
              <a:rPr lang="en-US" dirty="0" smtClean="0"/>
              <a:t>Humor/</a:t>
            </a:r>
            <a:r>
              <a:rPr lang="en-US" dirty="0" err="1" smtClean="0"/>
              <a:t>humour</a:t>
            </a:r>
            <a:r>
              <a:rPr lang="en-US" dirty="0" smtClean="0"/>
              <a:t>--noun </a:t>
            </a:r>
            <a:br>
              <a:rPr lang="en-US" dirty="0" smtClean="0"/>
            </a:br>
            <a:r>
              <a:rPr lang="en-US" i="1" dirty="0" smtClean="0"/>
              <a:t>the ability to be amused by things, the way in which people see that some things are amusing or the quality of being amusing</a:t>
            </a:r>
          </a:p>
          <a:p>
            <a:endParaRPr lang="en-US" i="1" dirty="0" smtClean="0"/>
          </a:p>
          <a:p>
            <a:r>
              <a:rPr lang="en-US" dirty="0" smtClean="0"/>
              <a:t>Humorous--adjective</a:t>
            </a:r>
            <a:br>
              <a:rPr lang="en-US" dirty="0" smtClean="0"/>
            </a:br>
            <a:r>
              <a:rPr lang="en-US" i="1" dirty="0" smtClean="0"/>
              <a:t>funny, or making you laugh</a:t>
            </a:r>
          </a:p>
          <a:p>
            <a:pPr>
              <a:buNone/>
            </a:pPr>
            <a:r>
              <a:rPr lang="en-US" i="1" dirty="0" smtClean="0"/>
              <a:t>VS.</a:t>
            </a:r>
          </a:p>
          <a:p>
            <a:r>
              <a:rPr lang="en-US" dirty="0" smtClean="0"/>
              <a:t>Humor/</a:t>
            </a:r>
            <a:r>
              <a:rPr lang="en-US" dirty="0" err="1" smtClean="0"/>
              <a:t>humour</a:t>
            </a:r>
            <a:r>
              <a:rPr lang="en-US" dirty="0" smtClean="0"/>
              <a:t>--noun</a:t>
            </a:r>
            <a:br>
              <a:rPr lang="en-US" dirty="0" smtClean="0"/>
            </a:br>
            <a:r>
              <a:rPr lang="en-US" i="1" dirty="0" smtClean="0"/>
              <a:t>the state of your feelings; mood:</a:t>
            </a:r>
            <a:br>
              <a:rPr lang="en-US" i="1" dirty="0" smtClean="0"/>
            </a:br>
            <a:r>
              <a:rPr lang="en-US" i="1" dirty="0" smtClean="0">
                <a:solidFill>
                  <a:srgbClr val="FFFF00"/>
                </a:solidFill>
              </a:rPr>
              <a:t>You seem </a:t>
            </a:r>
            <a:r>
              <a:rPr lang="en-US" b="1" i="1" dirty="0" smtClean="0">
                <a:solidFill>
                  <a:srgbClr val="FFFF00"/>
                </a:solidFill>
              </a:rPr>
              <a:t>in</a:t>
            </a:r>
            <a:r>
              <a:rPr lang="en-US" i="1" dirty="0" smtClean="0">
                <a:solidFill>
                  <a:srgbClr val="FFFF00"/>
                </a:solidFill>
              </a:rPr>
              <a:t> a very good </a:t>
            </a:r>
            <a:r>
              <a:rPr lang="en-US" i="1" dirty="0" err="1" smtClean="0">
                <a:solidFill>
                  <a:srgbClr val="FFFF00"/>
                </a:solidFill>
              </a:rPr>
              <a:t>humour</a:t>
            </a:r>
            <a:r>
              <a:rPr lang="en-US" i="1" dirty="0" smtClean="0">
                <a:solidFill>
                  <a:srgbClr val="FFFF00"/>
                </a:solidFill>
              </a:rPr>
              <a:t> today.</a:t>
            </a:r>
            <a:r>
              <a:rPr lang="en-US" dirty="0" smtClean="0">
                <a:solidFill>
                  <a:schemeClr val="accent3"/>
                </a:solidFill>
              </a:rPr>
              <a:t/>
            </a:r>
            <a:br>
              <a:rPr lang="en-US" dirty="0" smtClean="0">
                <a:solidFill>
                  <a:schemeClr val="accent3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Humor/</a:t>
            </a:r>
            <a:r>
              <a:rPr lang="en-US" dirty="0" err="1" smtClean="0"/>
              <a:t>humour</a:t>
            </a:r>
            <a:r>
              <a:rPr lang="en-US" dirty="0" smtClean="0"/>
              <a:t>--verb</a:t>
            </a:r>
            <a:br>
              <a:rPr lang="en-US" dirty="0" smtClean="0"/>
            </a:br>
            <a:r>
              <a:rPr lang="en-US" i="1" dirty="0" smtClean="0"/>
              <a:t>to do what someone wants so that they do not become annoyed or upset:</a:t>
            </a:r>
            <a:br>
              <a:rPr lang="en-US" i="1" dirty="0" smtClean="0"/>
            </a:br>
            <a:r>
              <a:rPr lang="en-US" i="1" dirty="0" smtClean="0">
                <a:solidFill>
                  <a:srgbClr val="FFFF00"/>
                </a:solidFill>
              </a:rPr>
              <a:t>I applied for the job just to </a:t>
            </a:r>
            <a:r>
              <a:rPr lang="en-US" i="1" dirty="0" err="1" smtClean="0">
                <a:solidFill>
                  <a:srgbClr val="FFFF00"/>
                </a:solidFill>
              </a:rPr>
              <a:t>humour</a:t>
            </a:r>
            <a:r>
              <a:rPr lang="en-US" i="1" dirty="0" smtClean="0">
                <a:solidFill>
                  <a:srgbClr val="FFFF00"/>
                </a:solidFill>
              </a:rPr>
              <a:t> my parents.</a:t>
            </a:r>
          </a:p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					--Cambridge University Press</a:t>
            </a:r>
            <a:endParaRPr lang="en-US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Ambiguity?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 Double  or Multiple Meaning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Ambiguous--adjective</a:t>
            </a:r>
            <a:br>
              <a:rPr lang="en-US" dirty="0" smtClean="0"/>
            </a:br>
            <a:r>
              <a:rPr lang="en-US" i="1" dirty="0" smtClean="0"/>
              <a:t>having or expressing more than one possible meaning, sometimes intentionally:</a:t>
            </a:r>
            <a:br>
              <a:rPr lang="en-US" i="1" dirty="0" smtClean="0"/>
            </a:br>
            <a:r>
              <a:rPr lang="en-US" i="1" dirty="0" smtClean="0">
                <a:solidFill>
                  <a:srgbClr val="FFFF00"/>
                </a:solidFill>
              </a:rPr>
              <a:t>His reply to my question was somewhat ambiguous.</a:t>
            </a:r>
            <a:br>
              <a:rPr lang="en-US" i="1" dirty="0" smtClean="0">
                <a:solidFill>
                  <a:srgbClr val="FFFF00"/>
                </a:solidFill>
              </a:rPr>
            </a:br>
            <a:r>
              <a:rPr lang="en-US" i="1" dirty="0" smtClean="0">
                <a:solidFill>
                  <a:srgbClr val="FFFF00"/>
                </a:solidFill>
              </a:rPr>
              <a:t>The wording of the agreement is ambiguous.</a:t>
            </a:r>
            <a:br>
              <a:rPr lang="en-US" i="1" dirty="0" smtClean="0">
                <a:solidFill>
                  <a:srgbClr val="FFFF00"/>
                </a:solidFill>
              </a:rPr>
            </a:br>
            <a:r>
              <a:rPr lang="en-US" i="1" dirty="0" smtClean="0">
                <a:solidFill>
                  <a:srgbClr val="FFFF00"/>
                </a:solidFill>
              </a:rPr>
              <a:t>The government has been ambiguous on this issue.</a:t>
            </a:r>
          </a:p>
          <a:p>
            <a:pPr lvl="1"/>
            <a:r>
              <a:rPr lang="en-US" dirty="0" smtClean="0"/>
              <a:t>Ambiguity--noun </a:t>
            </a:r>
            <a:br>
              <a:rPr lang="en-US" dirty="0" smtClean="0"/>
            </a:br>
            <a:r>
              <a:rPr lang="en-US" i="1" dirty="0" smtClean="0">
                <a:solidFill>
                  <a:srgbClr val="FFFF00"/>
                </a:solidFill>
              </a:rPr>
              <a:t>We wish to remove any ambiguity </a:t>
            </a:r>
            <a:r>
              <a:rPr lang="en-US" dirty="0" smtClean="0"/>
              <a:t>(= confusion) </a:t>
            </a:r>
            <a:r>
              <a:rPr lang="en-US" i="1" dirty="0" smtClean="0">
                <a:solidFill>
                  <a:srgbClr val="FFFF00"/>
                </a:solidFill>
              </a:rPr>
              <a:t>concerning our demands.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FFFF00"/>
                </a:solidFill>
              </a:rPr>
              <a:t>There are some ambiguities in the legislation.</a:t>
            </a:r>
          </a:p>
          <a:p>
            <a:pPr lvl="1">
              <a:buNone/>
            </a:pPr>
            <a:r>
              <a:rPr lang="en-US" i="1" dirty="0" smtClean="0"/>
              <a:t>					</a:t>
            </a:r>
          </a:p>
          <a:p>
            <a:pPr lvl="1">
              <a:buNone/>
            </a:pPr>
            <a:r>
              <a:rPr lang="en-US" i="1" dirty="0" smtClean="0"/>
              <a:t>						--Cambridge University Press</a:t>
            </a:r>
            <a:endParaRPr lang="en-US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Ambiguity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Lexical</a:t>
            </a:r>
          </a:p>
          <a:p>
            <a:pPr lvl="1">
              <a:buNone/>
            </a:pPr>
            <a:r>
              <a:rPr lang="en-US" i="1" dirty="0" smtClean="0"/>
              <a:t>		“Are you </a:t>
            </a:r>
            <a:r>
              <a:rPr lang="en-US" i="1" dirty="0" smtClean="0">
                <a:solidFill>
                  <a:schemeClr val="accent3"/>
                </a:solidFill>
              </a:rPr>
              <a:t>dating</a:t>
            </a:r>
            <a:r>
              <a:rPr lang="en-US" i="1" dirty="0" smtClean="0"/>
              <a:t> anyone?”</a:t>
            </a:r>
          </a:p>
          <a:p>
            <a:r>
              <a:rPr lang="en-US" dirty="0" smtClean="0"/>
              <a:t>Structural</a:t>
            </a:r>
          </a:p>
          <a:p>
            <a:pPr lvl="1"/>
            <a:r>
              <a:rPr lang="en-US" dirty="0" smtClean="0"/>
              <a:t>Syntactic</a:t>
            </a:r>
          </a:p>
          <a:p>
            <a:pPr lvl="1"/>
            <a:r>
              <a:rPr lang="en-US" dirty="0" smtClean="0"/>
              <a:t>Class (changes part of speech)</a:t>
            </a:r>
          </a:p>
          <a:p>
            <a:pPr lvl="1"/>
            <a:r>
              <a:rPr lang="en-US" dirty="0" smtClean="0"/>
              <a:t>Vocal Controls</a:t>
            </a:r>
          </a:p>
          <a:p>
            <a:pPr lvl="2"/>
            <a:r>
              <a:rPr lang="en-US" dirty="0" smtClean="0"/>
              <a:t>Pitch</a:t>
            </a:r>
          </a:p>
          <a:p>
            <a:pPr lvl="2"/>
            <a:r>
              <a:rPr lang="en-US" dirty="0" smtClean="0"/>
              <a:t>Stress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Big, Overlying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is language modeled?</a:t>
            </a:r>
          </a:p>
          <a:p>
            <a:endParaRPr lang="en-US" dirty="0" smtClean="0"/>
          </a:p>
          <a:p>
            <a:r>
              <a:rPr lang="en-US" dirty="0" smtClean="0"/>
              <a:t>How does humor fit into the language?  How is meaning derived?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How should language be taught?  Prescriptively, or Descriptively?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Can understanding idioms/humor aid in language acquisition?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Idea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Devise an experiment to determine if Non-native speakers can identify or detect structural ambiguity in English-language humor.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</a:t>
            </a:r>
            <a:r>
              <a:rPr lang="en-US" dirty="0" smtClean="0">
                <a:solidFill>
                  <a:srgbClr val="FFFF00"/>
                </a:solidFill>
              </a:rPr>
              <a:t>(Can they “get the joke”?)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Sides to Every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Non-native speakers are sufficiently fluent to have very minimal non-</a:t>
            </a:r>
            <a:r>
              <a:rPr lang="en-US" dirty="0" err="1" smtClean="0"/>
              <a:t>nativelike</a:t>
            </a:r>
            <a:r>
              <a:rPr lang="en-US" dirty="0" smtClean="0"/>
              <a:t> utterances, they can detect structural ambiguity similar to a native.	</a:t>
            </a:r>
          </a:p>
          <a:p>
            <a:r>
              <a:rPr lang="en-US" dirty="0" smtClean="0"/>
              <a:t>(Prescriptivism worked, or they have had sufficient descriptive experience)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There is some discrepancy between what they know, and what they encounter in the real world (</a:t>
            </a:r>
            <a:r>
              <a:rPr lang="en-US" dirty="0" err="1" smtClean="0"/>
              <a:t>ie</a:t>
            </a:r>
            <a:r>
              <a:rPr lang="en-US" dirty="0" smtClean="0"/>
              <a:t> humor).  </a:t>
            </a:r>
          </a:p>
          <a:p>
            <a:r>
              <a:rPr lang="en-US" dirty="0" smtClean="0"/>
              <a:t>(Prescriptivism did not work sufficiently, or they need more descriptive experience.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Survey 15-25 Non-native English speakers</a:t>
            </a:r>
          </a:p>
          <a:p>
            <a:endParaRPr lang="en-US" dirty="0" smtClean="0"/>
          </a:p>
          <a:p>
            <a:r>
              <a:rPr lang="en-US" dirty="0" smtClean="0"/>
              <a:t>Present them with a series of written jokes, dependent on structural (syntactic) ambiguity</a:t>
            </a:r>
          </a:p>
          <a:p>
            <a:endParaRPr lang="en-US" dirty="0" smtClean="0"/>
          </a:p>
          <a:p>
            <a:r>
              <a:rPr lang="en-US" dirty="0" smtClean="0"/>
              <a:t>Have them explain/identify the ambiguity</a:t>
            </a:r>
          </a:p>
          <a:p>
            <a:endParaRPr lang="en-US" dirty="0" smtClean="0"/>
          </a:p>
          <a:p>
            <a:r>
              <a:rPr lang="en-US" dirty="0" smtClean="0"/>
              <a:t>Analyze data</a:t>
            </a:r>
          </a:p>
          <a:p>
            <a:endParaRPr lang="en-US" dirty="0" smtClean="0"/>
          </a:p>
          <a:p>
            <a:r>
              <a:rPr lang="en-US" dirty="0" smtClean="0"/>
              <a:t>67% of total responses “wins”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 and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Increase sample size</a:t>
            </a:r>
          </a:p>
          <a:p>
            <a:pPr>
              <a:buNone/>
            </a:pPr>
            <a:r>
              <a:rPr lang="en-US" dirty="0" smtClean="0"/>
              <a:t>	Survey group, control group, data set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Study different types of structural ambiguity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Study variant levels of English proficiency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Study classes where descriptive approaches are used vs. traditional approaches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76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Improve pedagogy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Help us better understand how L2 learners of English internalize language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Lessen frequency of “micro-global events”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Broaden cultural understanding, help bridge the gap between standard English taught in classroom s and everyday situations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3042</TotalTime>
  <Words>264</Words>
  <Application>Microsoft Office PowerPoint</Application>
  <PresentationFormat>On-screen Show (4:3)</PresentationFormat>
  <Paragraphs>93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Detection of structural ambiguity in humor by non-native English speakers</vt:lpstr>
      <vt:lpstr>What is Humor?</vt:lpstr>
      <vt:lpstr>What is Ambiguity?</vt:lpstr>
      <vt:lpstr>Types of Ambiguity</vt:lpstr>
      <vt:lpstr>The Big, Overlying Issues</vt:lpstr>
      <vt:lpstr>The Basic Idea</vt:lpstr>
      <vt:lpstr>Two Sides to Every Issue</vt:lpstr>
      <vt:lpstr>Methodology</vt:lpstr>
      <vt:lpstr>Impact and Implications</vt:lpstr>
      <vt:lpstr>Slide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Deaun Rosello</dc:creator>
  <cp:lastModifiedBy>Rebecca Deaun Rosello</cp:lastModifiedBy>
  <cp:revision>211</cp:revision>
  <dcterms:created xsi:type="dcterms:W3CDTF">2008-04-06T04:37:47Z</dcterms:created>
  <dcterms:modified xsi:type="dcterms:W3CDTF">2008-04-08T07:28:37Z</dcterms:modified>
</cp:coreProperties>
</file>